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handoutMasterIdLst>
    <p:handoutMasterId r:id="rId7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9" r:id="rId40"/>
    <p:sldId id="340" r:id="rId41"/>
    <p:sldId id="335" r:id="rId42"/>
    <p:sldId id="341" r:id="rId43"/>
    <p:sldId id="342" r:id="rId44"/>
    <p:sldId id="351" r:id="rId45"/>
    <p:sldId id="352" r:id="rId46"/>
    <p:sldId id="353" r:id="rId47"/>
    <p:sldId id="354" r:id="rId48"/>
    <p:sldId id="358" r:id="rId49"/>
    <p:sldId id="355" r:id="rId50"/>
    <p:sldId id="356" r:id="rId51"/>
    <p:sldId id="359" r:id="rId52"/>
    <p:sldId id="357" r:id="rId53"/>
    <p:sldId id="360" r:id="rId54"/>
    <p:sldId id="361" r:id="rId55"/>
    <p:sldId id="362" r:id="rId56"/>
    <p:sldId id="363" r:id="rId57"/>
    <p:sldId id="367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44" r:id="rId68"/>
    <p:sldId id="374" r:id="rId69"/>
    <p:sldId id="375" r:id="rId70"/>
    <p:sldId id="376" r:id="rId71"/>
    <p:sldId id="377" r:id="rId72"/>
    <p:sldId id="345" r:id="rId73"/>
    <p:sldId id="349" r:id="rId74"/>
    <p:sldId id="347" r:id="rId75"/>
    <p:sldId id="348" r:id="rId76"/>
    <p:sldId id="346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9"/>
            <p14:sldId id="340"/>
            <p14:sldId id="335"/>
            <p14:sldId id="341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4"/>
            <p14:sldId id="358"/>
            <p14:sldId id="355"/>
            <p14:sldId id="356"/>
            <p14:sldId id="359"/>
            <p14:sldId id="357"/>
          </p14:sldIdLst>
        </p14:section>
        <p14:section name="Results - WABO" id="{5E90B9A6-48A8-4517-910F-2D11147126A1}">
          <p14:sldIdLst>
            <p14:sldId id="360"/>
            <p14:sldId id="361"/>
            <p14:sldId id="362"/>
            <p14:sldId id="363"/>
            <p14:sldId id="367"/>
            <p14:sldId id="364"/>
            <p14:sldId id="365"/>
            <p14:sldId id="366"/>
            <p14:sldId id="368"/>
          </p14:sldIdLst>
        </p14:section>
        <p14:section name="Discussion" id="{4398E390-8032-42B2-BFCA-CD5946C522D9}">
          <p14:sldIdLst>
            <p14:sldId id="369"/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49"/>
          </p14:sldIdLst>
        </p14:section>
        <p14:section name="Çıkış" id="{F27DF867-3CC8-4B09-8151-261A0E0B6580}">
          <p14:sldIdLst>
            <p14:sldId id="347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8675" autoAdjust="0"/>
  </p:normalViewPr>
  <p:slideViewPr>
    <p:cSldViewPr snapToGrid="0">
      <p:cViewPr varScale="1">
        <p:scale>
          <a:sx n="117" d="100"/>
          <a:sy n="117" d="100"/>
        </p:scale>
        <p:origin x="924" y="114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Alpha: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[41] [12]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Inductive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[21] [22] 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tr-TR" sz="2000" b="0" dirty="0" smtClean="0"/>
          </a:p>
          <a:p>
            <a:r>
              <a:rPr lang="en-US" sz="2000" b="0" dirty="0" smtClean="0"/>
              <a:t>Hierarchical Clustering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[19]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endParaRPr lang="tr-TR" sz="2000" b="0" dirty="0" smtClean="0"/>
          </a:p>
          <a:p>
            <a:r>
              <a:rPr lang="en-US" sz="2000" b="0" dirty="0" smtClean="0"/>
              <a:t>Genetic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[36] [17]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r>
              <a:rPr lang="en-US" sz="2000" b="0" dirty="0" smtClean="0"/>
              <a:t>Heuristic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[18]</a:t>
            </a: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Behavior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10</a:t>
            </a:r>
          </a:p>
          <a:p>
            <a:endParaRPr lang="tr-TR" dirty="0" smtClean="0"/>
          </a:p>
          <a:p>
            <a:r>
              <a:rPr lang="tr-TR" dirty="0" err="1" smtClean="0"/>
              <a:t>Configurable</a:t>
            </a:r>
            <a:r>
              <a:rPr lang="tr-TR" dirty="0" smtClean="0"/>
              <a:t>:</a:t>
            </a:r>
          </a:p>
          <a:p>
            <a:r>
              <a:rPr lang="tr-TR" dirty="0" smtClean="0"/>
              <a:t>31</a:t>
            </a:r>
          </a:p>
          <a:p>
            <a:endParaRPr lang="tr-TR" dirty="0" smtClean="0"/>
          </a:p>
          <a:p>
            <a:r>
              <a:rPr lang="tr-TR" dirty="0" smtClean="0"/>
              <a:t>Inter-</a:t>
            </a:r>
            <a:r>
              <a:rPr lang="tr-TR" dirty="0" err="1" smtClean="0"/>
              <a:t>intra</a:t>
            </a:r>
            <a:r>
              <a:rPr lang="tr-TR" dirty="0" smtClean="0"/>
              <a:t>:</a:t>
            </a:r>
          </a:p>
          <a:p>
            <a:r>
              <a:rPr lang="tr-TR" dirty="0" smtClean="0"/>
              <a:t>32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Attention</a:t>
            </a:r>
            <a:r>
              <a:rPr lang="tr-TR" dirty="0" smtClean="0"/>
              <a:t>: 10</a:t>
            </a:r>
          </a:p>
          <a:p>
            <a:r>
              <a:rPr lang="tr-TR" dirty="0" err="1" smtClean="0"/>
              <a:t>Repository</a:t>
            </a:r>
            <a:r>
              <a:rPr lang="tr-TR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Mismatch</a:t>
            </a:r>
            <a:r>
              <a:rPr lang="tr-TR" baseline="0" dirty="0" smtClean="0"/>
              <a:t>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Inductive Process Mining </a:t>
            </a:r>
            <a:r>
              <a:rPr lang="tr-TR" sz="1200" dirty="0" smtClean="0"/>
              <a:t>: 25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26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35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Clustering</a:t>
            </a:r>
            <a:r>
              <a:rPr lang="tr-TR" sz="1200" baseline="0" dirty="0" smtClean="0"/>
              <a:t> 5</a:t>
            </a:r>
          </a:p>
          <a:p>
            <a:r>
              <a:rPr lang="tr-TR" dirty="0" err="1" smtClean="0"/>
              <a:t>Weka</a:t>
            </a:r>
            <a:r>
              <a:rPr lang="tr-TR" dirty="0" smtClean="0"/>
              <a:t> 42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[34] W. M. P. van der Aalst, A.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Adriansyah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A.K.A. de Medeiros, and et al. Process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mining manifesto. In Business process management workshops, pages 169–194.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Springer, 2012.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Fitness</a:t>
            </a:r>
            <a:r>
              <a:rPr lang="tr-TR" dirty="0" smtClean="0"/>
              <a:t>, </a:t>
            </a:r>
            <a:r>
              <a:rPr lang="tr-TR" dirty="0" err="1" smtClean="0"/>
              <a:t>Appropriateness</a:t>
            </a:r>
            <a:r>
              <a:rPr lang="tr-TR" dirty="0" smtClean="0"/>
              <a:t> </a:t>
            </a:r>
            <a:r>
              <a:rPr lang="tr-TR" dirty="0" smtClean="0">
                <a:sym typeface="Wingdings" panose="05000000000000000000" pitchFamily="2" charset="2"/>
              </a:rPr>
              <a:t> 29</a:t>
            </a:r>
          </a:p>
          <a:p>
            <a:r>
              <a:rPr lang="tr-TR" dirty="0" err="1" smtClean="0">
                <a:sym typeface="Wingdings" panose="05000000000000000000" pitchFamily="2" charset="2"/>
              </a:rPr>
              <a:t>Alignement</a:t>
            </a:r>
            <a:r>
              <a:rPr lang="tr-TR" baseline="0" dirty="0" smtClean="0">
                <a:sym typeface="Wingdings" panose="05000000000000000000" pitchFamily="2" charset="2"/>
              </a:rPr>
              <a:t>  35</a:t>
            </a:r>
          </a:p>
          <a:p>
            <a:r>
              <a:rPr lang="tr-TR" baseline="0" dirty="0" err="1" smtClean="0">
                <a:sym typeface="Wingdings" panose="05000000000000000000" pitchFamily="2" charset="2"/>
              </a:rPr>
              <a:t>Graph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edit</a:t>
            </a:r>
            <a:r>
              <a:rPr lang="tr-TR" baseline="0" dirty="0" smtClean="0">
                <a:sym typeface="Wingdings" panose="05000000000000000000" pitchFamily="2" charset="2"/>
              </a:rPr>
              <a:t> </a:t>
            </a:r>
            <a:r>
              <a:rPr lang="tr-TR" baseline="0" dirty="0" err="1" smtClean="0">
                <a:sym typeface="Wingdings" panose="05000000000000000000" pitchFamily="2" charset="2"/>
              </a:rPr>
              <a:t>distance</a:t>
            </a:r>
            <a:r>
              <a:rPr lang="tr-TR" baseline="0" dirty="0" smtClean="0">
                <a:sym typeface="Wingdings" panose="05000000000000000000" pitchFamily="2" charset="2"/>
              </a:rPr>
              <a:t>  14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9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[10] J.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F.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W. M. P. van der Aalst. Towards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crossorganizational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mining in collections of process models and their executions.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Business Process Management Workshops, pages 2–13. Springer,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[32] W. M. P. van der Aalst. Intra-and inter-organizational process mining: Discovering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within and between organizations. In The Practice of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Modeling, pages 1–11. Springer,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3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Preprocessing</a:t>
            </a:r>
            <a:r>
              <a:rPr lang="tr-TR" dirty="0" smtClean="0"/>
              <a:t> -&gt; 7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1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5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65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10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Loan</a:t>
            </a:r>
            <a:r>
              <a:rPr lang="tr-TR" dirty="0" smtClean="0"/>
              <a:t> </a:t>
            </a:r>
            <a:r>
              <a:rPr lang="tr-TR" dirty="0" err="1" smtClean="0"/>
              <a:t>log</a:t>
            </a:r>
            <a:r>
              <a:rPr lang="tr-TR" dirty="0" smtClean="0"/>
              <a:t> 6,7</a:t>
            </a:r>
          </a:p>
          <a:p>
            <a:endParaRPr lang="tr-TR" dirty="0" smtClean="0"/>
          </a:p>
          <a:p>
            <a:r>
              <a:rPr lang="tr-TR" dirty="0" err="1" smtClean="0"/>
              <a:t>Coselog</a:t>
            </a:r>
            <a:r>
              <a:rPr lang="tr-TR" dirty="0" smtClean="0"/>
              <a:t> -&gt; 31</a:t>
            </a:r>
          </a:p>
          <a:p>
            <a:r>
              <a:rPr lang="tr-TR" dirty="0" err="1" smtClean="0"/>
              <a:t>Log</a:t>
            </a:r>
            <a:r>
              <a:rPr lang="tr-TR" baseline="0" dirty="0" smtClean="0"/>
              <a:t> -&gt; 11</a:t>
            </a:r>
          </a:p>
          <a:p>
            <a:endParaRPr lang="tr-TR" baseline="0" dirty="0" smtClean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[33] W. M. P. van der Aalst. Process mining: discovery, conformance and enhancement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business processes. Springer Science &amp; Business Media,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492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in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786120" y="222116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Various different process mining algorithms for solving different challenges in the process mining area</a:t>
            </a:r>
          </a:p>
          <a:p>
            <a:pPr lvl="1"/>
            <a:r>
              <a:rPr lang="en-US" sz="2000" dirty="0" smtClean="0"/>
              <a:t>Alpha Algorithm</a:t>
            </a:r>
          </a:p>
          <a:p>
            <a:pPr lvl="1"/>
            <a:r>
              <a:rPr lang="en-US" sz="2000" dirty="0" smtClean="0"/>
              <a:t>Inductive Approach</a:t>
            </a:r>
          </a:p>
          <a:p>
            <a:pPr lvl="1"/>
            <a:r>
              <a:rPr lang="en-US" sz="2000" dirty="0" smtClean="0"/>
              <a:t>Hierarchical Clustering</a:t>
            </a:r>
          </a:p>
          <a:p>
            <a:pPr lvl="1"/>
            <a:r>
              <a:rPr lang="en-US" sz="2000" dirty="0" smtClean="0"/>
              <a:t>Genetic Approach </a:t>
            </a:r>
          </a:p>
          <a:p>
            <a:pPr lvl="1"/>
            <a:r>
              <a:rPr lang="en-US" sz="2000" dirty="0" smtClean="0"/>
              <a:t>Heuristic Approach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03305" y="3302182"/>
            <a:ext cx="2118588" cy="1143000"/>
          </a:xfrm>
          <a:prstGeom prst="wedgeRoundRectCallout">
            <a:avLst>
              <a:gd name="adj1" fmla="val -97279"/>
              <a:gd name="adj2" fmla="val -7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Robust, repeatable and mature set of approaches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85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Analyze processes of organizations in an objective manner</a:t>
            </a:r>
          </a:p>
          <a:p>
            <a:endParaRPr lang="en-US" sz="2000" dirty="0" smtClean="0"/>
          </a:p>
          <a:p>
            <a:r>
              <a:rPr lang="en-US" sz="2000" dirty="0" smtClean="0"/>
              <a:t>Matching behaviors and process models of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Configurable process models for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Intra and inter-organizational process mining:</a:t>
            </a:r>
          </a:p>
          <a:p>
            <a:pPr lvl="1"/>
            <a:r>
              <a:rPr lang="en-US" sz="1800" dirty="0" smtClean="0"/>
              <a:t>Collaboration</a:t>
            </a:r>
          </a:p>
          <a:p>
            <a:pPr lvl="1"/>
            <a:r>
              <a:rPr lang="en-US" sz="1800" dirty="0" smtClean="0"/>
              <a:t>Exploiting 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Learning opportunity of organizations from each 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09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Similarity in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22192" y="190064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Emerging attention in business processes</a:t>
            </a:r>
          </a:p>
          <a:p>
            <a:endParaRPr lang="en-US" sz="2000" dirty="0" smtClean="0"/>
          </a:p>
          <a:p>
            <a:r>
              <a:rPr lang="en-US" sz="2000" dirty="0" smtClean="0"/>
              <a:t>Repository of process models of similar business operations</a:t>
            </a:r>
          </a:p>
          <a:p>
            <a:endParaRPr lang="en-US" sz="2000" dirty="0" smtClean="0"/>
          </a:p>
          <a:p>
            <a:r>
              <a:rPr lang="en-US" sz="2000" dirty="0" smtClean="0"/>
              <a:t>Methods in the literature</a:t>
            </a:r>
          </a:p>
          <a:p>
            <a:endParaRPr lang="en-US" sz="2000" dirty="0" smtClean="0"/>
          </a:p>
          <a:p>
            <a:pPr lvl="1"/>
            <a:r>
              <a:rPr lang="en-US" sz="1800" dirty="0" smtClean="0"/>
              <a:t>Similarity Metrics</a:t>
            </a:r>
          </a:p>
          <a:p>
            <a:pPr lvl="1"/>
            <a:r>
              <a:rPr lang="en-US" sz="1800" dirty="0" smtClean="0"/>
              <a:t>Alignment Matrix</a:t>
            </a:r>
          </a:p>
          <a:p>
            <a:pPr lvl="1"/>
            <a:r>
              <a:rPr lang="en-US" sz="1800" dirty="0" smtClean="0"/>
              <a:t>Delta Analysis</a:t>
            </a:r>
          </a:p>
          <a:p>
            <a:pPr lvl="1"/>
            <a:r>
              <a:rPr lang="en-US" sz="1800" dirty="0" smtClean="0"/>
              <a:t>Mismatch 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90831" y="4448970"/>
            <a:ext cx="2118588" cy="1143000"/>
          </a:xfrm>
          <a:prstGeom prst="wedgeRoundRectCallout">
            <a:avLst>
              <a:gd name="adj1" fmla="val -96986"/>
              <a:gd name="adj2" fmla="val 49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Point the </a:t>
            </a:r>
            <a:r>
              <a:rPr lang="tr-TR" b="1" dirty="0" err="1" smtClean="0"/>
              <a:t>pattern</a:t>
            </a:r>
            <a:r>
              <a:rPr lang="tr-TR" b="1" dirty="0" smtClean="0"/>
              <a:t> </a:t>
            </a:r>
            <a:r>
              <a:rPr lang="en-US" b="1" dirty="0" smtClean="0"/>
              <a:t>differences between 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</a:p>
          <a:p>
            <a:pPr marL="0" indent="0">
              <a:buNone/>
            </a:pP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</a:p>
          <a:p>
            <a:endParaRPr lang="en-US" sz="2400" dirty="0" smtClean="0"/>
          </a:p>
          <a:p>
            <a:r>
              <a:rPr lang="en-US" sz="2400" dirty="0" smtClean="0"/>
              <a:t>Inductive Process Mining 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17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 smtClean="0">
                <a:solidFill>
                  <a:srgbClr val="C00000"/>
                </a:solidFill>
              </a:rPr>
              <a:t>IMi</a:t>
            </a:r>
            <a:r>
              <a:rPr lang="en-US" sz="2400" dirty="0" smtClean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proposed as an extension to Inductive Miner to handle noise in the event logs:</a:t>
            </a:r>
          </a:p>
          <a:p>
            <a:endParaRPr lang="en-US" sz="24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smtClean="0"/>
              <a:t>Activity Sets: </a:t>
            </a:r>
            <a:r>
              <a:rPr lang="en-US" sz="2000" dirty="0" smtClean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 smtClean="0"/>
              <a:t>Sublogs</a:t>
            </a:r>
            <a:r>
              <a:rPr lang="en-US" sz="2000" b="1" dirty="0" smtClean="0"/>
              <a:t>: </a:t>
            </a:r>
            <a:r>
              <a:rPr lang="en-US" sz="2000" dirty="0" smtClean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smtClean="0"/>
              <a:t>Recursive Mining: </a:t>
            </a:r>
            <a:r>
              <a:rPr lang="en-US" sz="2000" dirty="0" smtClean="0"/>
              <a:t>Mine </a:t>
            </a:r>
            <a:r>
              <a:rPr lang="en-US" sz="2000" dirty="0" err="1" smtClean="0"/>
              <a:t>sublogs</a:t>
            </a:r>
            <a:r>
              <a:rPr lang="en-US" sz="2000" dirty="0" smtClean="0"/>
              <a:t> with these steps until a </a:t>
            </a:r>
            <a:r>
              <a:rPr lang="en-US" sz="2000" dirty="0" err="1" smtClean="0"/>
              <a:t>sublog</a:t>
            </a:r>
            <a:r>
              <a:rPr lang="en-US" sz="2000" dirty="0" smtClean="0"/>
              <a:t> contains only single activity.</a:t>
            </a:r>
          </a:p>
          <a:p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Filter infrequent behavior at every step by a user defined threshold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  <a:endParaRPr lang="en-US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98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k-means algorithm (Lloyd’s algorithm) and its variation based on random initialization:</a:t>
            </a:r>
            <a:endParaRPr lang="tr-TR" sz="2200" dirty="0" smtClean="0"/>
          </a:p>
          <a:p>
            <a:pPr lvl="1"/>
            <a:r>
              <a:rPr lang="en-US" sz="2000" dirty="0" smtClean="0"/>
              <a:t>k-means++ by Arthur and </a:t>
            </a:r>
            <a:r>
              <a:rPr lang="en-US" sz="2000" dirty="0" err="1" smtClean="0"/>
              <a:t>Vassilvitskii</a:t>
            </a:r>
            <a:endParaRPr lang="en-US" sz="2000" dirty="0" smtClean="0"/>
          </a:p>
          <a:p>
            <a:endParaRPr lang="en-US" sz="2200" dirty="0" smtClean="0"/>
          </a:p>
          <a:p>
            <a:r>
              <a:rPr lang="en-US" sz="2200" dirty="0" smtClean="0"/>
              <a:t>Clustering of performance analysis results of organizations</a:t>
            </a:r>
          </a:p>
          <a:p>
            <a:endParaRPr lang="en-US" sz="2200" dirty="0" smtClean="0"/>
          </a:p>
          <a:p>
            <a:r>
              <a:rPr lang="en-US" sz="2200" dirty="0" smtClean="0"/>
              <a:t>Implementation of k-means++ in WEKA</a:t>
            </a:r>
            <a:endParaRPr lang="en-US" sz="2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  <a:endParaRPr lang="en-US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  <a:endParaRPr lang="en-US" sz="2000" dirty="0" smtClean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  <a:endParaRPr lang="en-US" sz="2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  <a:endParaRPr lang="en-US" dirty="0" smtClean="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  <a:endParaRPr lang="en-US" dirty="0" smtClean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formulated</a:t>
            </a:r>
            <a:endParaRPr lang="en-US" sz="20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organization</a:t>
            </a:r>
            <a:r>
              <a:rPr lang="en-US" sz="1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organization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 activity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 activity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mismatch patterns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{}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en-US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2372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  <a:endParaRPr lang="en-US" sz="1400" dirty="0" smtClean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545094" cy="3334428"/>
              <a:chOff x="352860" y="2293437"/>
              <a:chExt cx="8545094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204858" y="2293437"/>
                <a:ext cx="2693096" cy="1087019"/>
                <a:chOff x="8273146" y="2005905"/>
                <a:chExt cx="3590795" cy="1449359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8273146" y="2757637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  <a:endParaRPr lang="en-US" sz="1400" dirty="0" smtClean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  <a:endParaRPr lang="en-US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1716" y="1985288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With «0» noise threshold</a:t>
            </a:r>
            <a:endParaRPr lang="en-US" sz="18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4867" y="5348974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Each process model is fitting to event log and «appropriate»</a:t>
            </a:r>
            <a:endParaRPr lang="en-US" sz="18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6494"/>
              </p:ext>
            </p:extLst>
          </p:nvPr>
        </p:nvGraphicFramePr>
        <p:xfrm>
          <a:off x="768398" y="2579763"/>
          <a:ext cx="7828595" cy="2579697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211295"/>
                <a:gridCol w="1211295"/>
                <a:gridCol w="1813719"/>
                <a:gridCol w="1845129"/>
                <a:gridCol w="1747157"/>
              </a:tblGrid>
              <a:tr h="7508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Fitness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Structural Appropriateness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Behavioral Appropriateness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Average</a:t>
                      </a:r>
                    </a:p>
                    <a:p>
                      <a:pPr algn="ctr"/>
                      <a:r>
                        <a:rPr lang="en-US" noProof="0" dirty="0" smtClean="0"/>
                        <a:t>Appropriateness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98.5 %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84.2 %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98.2 %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99.1 %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Average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92.5 %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99.7 %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96.6 %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9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0" y="1751761"/>
            <a:ext cx="1982968" cy="422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47" y="1664752"/>
            <a:ext cx="2180906" cy="4319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44" y="1690842"/>
            <a:ext cx="2400862" cy="429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84" y="1829044"/>
            <a:ext cx="2184373" cy="4034203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  <a:endParaRPr lang="en-US" dirty="0" smtClean="0">
              <a:solidFill>
                <a:srgbClr val="1C547A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  <a:endParaRPr lang="en-US" dirty="0" smtClean="0">
              <a:solidFill>
                <a:srgbClr val="1C547A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  <a:endParaRPr lang="en-US" dirty="0" smtClean="0">
              <a:solidFill>
                <a:srgbClr val="1C547A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  <a:endParaRPr lang="en-US" dirty="0" smtClean="0">
              <a:solidFill>
                <a:srgbClr val="1C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Performance Indicator Calculation:</a:t>
            </a:r>
          </a:p>
          <a:p>
            <a:pPr lvl="1"/>
            <a:r>
              <a:rPr lang="en-US" sz="1800" dirty="0" smtClean="0"/>
              <a:t>Replay costs are all zero since 100 % fitness is achieved</a:t>
            </a:r>
          </a:p>
          <a:p>
            <a:pPr marL="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Clustering:</a:t>
            </a:r>
            <a:endParaRPr lang="en-US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9" y="363403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25237" y="361623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"Skipped Activity" and "Activities at Different Moments" mostly</a:t>
            </a:r>
          </a:p>
          <a:p>
            <a:r>
              <a:rPr lang="en-US" dirty="0" smtClean="0"/>
              <a:t>No "Different Conditions for Occurrence" or "Additional Dependencies"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" y="2248782"/>
            <a:ext cx="7765182" cy="2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5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With 10 % noise threshold</a:t>
            </a:r>
            <a:endParaRPr lang="en-US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1716" y="5524551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High fitness values except Municipality #4 and #5</a:t>
            </a:r>
            <a:endParaRPr lang="en-US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54839"/>
              </p:ext>
            </p:extLst>
          </p:nvPr>
        </p:nvGraphicFramePr>
        <p:xfrm>
          <a:off x="549355" y="2443219"/>
          <a:ext cx="8129280" cy="2630698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01330"/>
                <a:gridCol w="1213245"/>
                <a:gridCol w="1816638"/>
                <a:gridCol w="1848098"/>
                <a:gridCol w="1749969"/>
              </a:tblGrid>
              <a:tr h="619018">
                <a:tc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Fitness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Structural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Behavioral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Average</a:t>
                      </a:r>
                    </a:p>
                    <a:p>
                      <a:pPr algn="ctr"/>
                      <a:r>
                        <a:rPr lang="en-US" sz="1400" noProof="0" dirty="0" smtClean="0"/>
                        <a:t>Appropriateness</a:t>
                      </a:r>
                      <a:endParaRPr lang="en-US" sz="14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#1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97.5 %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54.4 %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#3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92.3 %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71.1 %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67.2 %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69.1 %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96.8 %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65.7 %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64.9 %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94.5 %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58.8 %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39.7 %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49.3 %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Average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93.9 %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78.6 %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65.1 %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71.9 %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89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5" y="229501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84" y="221770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  <a:endParaRPr lang="en-US" sz="1200" dirty="0" smtClean="0">
              <a:solidFill>
                <a:srgbClr val="1C547A"/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  <a:endParaRPr lang="en-US" sz="1200" dirty="0" smtClean="0">
              <a:solidFill>
                <a:srgbClr val="1C547A"/>
              </a:solidFill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  <a:endParaRPr lang="en-US" sz="1200" dirty="0" smtClean="0">
              <a:solidFill>
                <a:srgbClr val="1C547A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  <a:endParaRPr lang="en-US" sz="1200" dirty="0" smtClean="0">
              <a:solidFill>
                <a:srgbClr val="1C547A"/>
              </a:solidFill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  <a:endParaRPr lang="en-US" sz="1200" dirty="0" smtClean="0">
              <a:solidFill>
                <a:srgbClr val="1C547A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40159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1" y="2313223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92" y="2287133"/>
            <a:ext cx="1383979" cy="30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8" y="1816296"/>
            <a:ext cx="78196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Performance Indicator Calculation:</a:t>
            </a:r>
          </a:p>
          <a:p>
            <a:pPr lvl="1"/>
            <a:r>
              <a:rPr lang="en-US" sz="1600" dirty="0" smtClean="0"/>
              <a:t>As appropriateness and fitness decrease; alignment costs increase for the municipalities</a:t>
            </a:r>
          </a:p>
          <a:p>
            <a:pPr lvl="1"/>
            <a:r>
              <a:rPr lang="en-US" sz="1600" dirty="0" smtClean="0"/>
              <a:t>Performance indicators calculated over replay are acceptable</a:t>
            </a:r>
            <a:endParaRPr lang="en-US" sz="4000" b="1" dirty="0" smtClean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00056"/>
              </p:ext>
            </p:extLst>
          </p:nvPr>
        </p:nvGraphicFramePr>
        <p:xfrm>
          <a:off x="1148672" y="3299091"/>
          <a:ext cx="6539406" cy="202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330"/>
                <a:gridCol w="1213245"/>
                <a:gridCol w="2074862"/>
                <a:gridCol w="1749969"/>
              </a:tblGrid>
              <a:tr h="350478">
                <a:tc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Fitness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Average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Alignment Cost</a:t>
                      </a:r>
                      <a:endParaRPr lang="en-US" sz="14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#1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173.2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0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#3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92.3 %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69.1 %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323.3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96.8 %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64.9 %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9.1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94.5 %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49.3 %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35.8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2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  <a:endParaRPr lang="en-US" sz="2000" b="1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116464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"Skipped Activity" mostly</a:t>
            </a:r>
          </a:p>
          <a:p>
            <a:r>
              <a:rPr lang="en-US" dirty="0" smtClean="0"/>
              <a:t>"Refined Activity" is eliminated since codes are used instead of activity names</a:t>
            </a:r>
            <a:endParaRPr lang="en-US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1" y="2143572"/>
            <a:ext cx="7833909" cy="2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551285"/>
            <a:ext cx="8164319" cy="4494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Number of mismatch patterns to check significantly decreases with performance clustering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394981"/>
            <a:ext cx="8041821" cy="2928905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2 clusters)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79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Process mining stage:</a:t>
            </a:r>
          </a:p>
          <a:p>
            <a:pPr lvl="1"/>
            <a:r>
              <a:rPr lang="en-US" sz="1800" dirty="0" smtClean="0"/>
              <a:t>Mines the process models with high fitness and high appropriateness from event logs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Performance indicator calculation stage:</a:t>
            </a:r>
          </a:p>
          <a:p>
            <a:pPr lvl="1"/>
            <a:r>
              <a:rPr lang="en-US" sz="1800" dirty="0" smtClean="0"/>
              <a:t>With the high quality process models, calculated performance indicators are acceptable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Clustering stage:</a:t>
            </a:r>
          </a:p>
          <a:p>
            <a:pPr lvl="1"/>
            <a:r>
              <a:rPr lang="en-US" sz="1800" dirty="0" smtClean="0"/>
              <a:t>Organizations can be clustered based on their performance indicators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It finds differences in accordance with similarity metrics</a:t>
            </a:r>
          </a:p>
          <a:p>
            <a:pPr lvl="1"/>
            <a:r>
              <a:rPr lang="en-US" sz="1800" dirty="0" smtClean="0"/>
              <a:t>Not all mismatch patterns are discovered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more in Loan Application Process</a:t>
            </a:r>
          </a:p>
          <a:p>
            <a:pPr lvl="2"/>
            <a:r>
              <a:rPr lang="en-US" sz="1600" dirty="0" smtClean="0"/>
              <a:t>100 times more in Environmental Permit Application Process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also required.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Variant #3 </a:t>
            </a:r>
            <a:r>
              <a:rPr lang="en-US" sz="2000" dirty="0" smtClean="0"/>
              <a:t>performs worse</a:t>
            </a:r>
            <a:endParaRPr lang="en-US" sz="1800" dirty="0" smtClean="0"/>
          </a:p>
          <a:p>
            <a:pPr lvl="1"/>
            <a:r>
              <a:rPr lang="en-US" sz="1600" dirty="0" smtClean="0"/>
              <a:t>27 % on average time and </a:t>
            </a:r>
          </a:p>
          <a:p>
            <a:pPr lvl="1"/>
            <a:r>
              <a:rPr lang="en-US" sz="1600" dirty="0" smtClean="0"/>
              <a:t>12 %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Calculate Capacity»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Cluster #3 performs better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  <a:endParaRPr lang="en-US" sz="18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Mismatch pattern analysis:</a:t>
            </a:r>
          </a:p>
          <a:p>
            <a:pPr lvl="1"/>
            <a:r>
              <a:rPr lang="en-US" sz="2200" dirty="0" smtClean="0"/>
              <a:t>New patterns can be introduced</a:t>
            </a: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706584" y="202989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000" dirty="0" smtClean="0"/>
              <a:t>Domain or BPM expertise to assess the quality of recommendations</a:t>
            </a:r>
          </a:p>
          <a:p>
            <a:pPr lvl="1"/>
            <a:endParaRPr lang="en-US" sz="2000" dirty="0" smtClean="0"/>
          </a:p>
          <a:p>
            <a:r>
              <a:rPr lang="en-US" sz="2200" dirty="0" err="1" smtClean="0"/>
              <a:t>ProM</a:t>
            </a:r>
            <a:r>
              <a:rPr lang="en-US" sz="2200" dirty="0" smtClean="0"/>
              <a:t> implementation:</a:t>
            </a:r>
          </a:p>
          <a:p>
            <a:pPr lvl="1"/>
            <a:r>
              <a:rPr lang="en-US" sz="2000" dirty="0" smtClean="0"/>
              <a:t>Visually selecting the interested area of process models</a:t>
            </a:r>
            <a:endParaRPr lang="en-US" sz="2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https://youtu.be/T92UrRfl3r0</a:t>
            </a:r>
            <a:endParaRPr lang="en-US" sz="1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TODO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15172</TotalTime>
  <Words>3806</Words>
  <Application>Microsoft Office PowerPoint</Application>
  <PresentationFormat>On-screen Show (4:3)</PresentationFormat>
  <Paragraphs>1021</Paragraphs>
  <Slides>76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688</cp:revision>
  <cp:lastPrinted>2015-08-22T18:59:19Z</cp:lastPrinted>
  <dcterms:created xsi:type="dcterms:W3CDTF">2014-09-10T02:06:04Z</dcterms:created>
  <dcterms:modified xsi:type="dcterms:W3CDTF">2015-08-25T08:03:27Z</dcterms:modified>
</cp:coreProperties>
</file>